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6" r:id="rId2"/>
    <p:sldId id="277" r:id="rId3"/>
    <p:sldId id="288" r:id="rId4"/>
    <p:sldId id="287" r:id="rId5"/>
    <p:sldId id="29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6702" autoAdjust="0"/>
  </p:normalViewPr>
  <p:slideViewPr>
    <p:cSldViewPr>
      <p:cViewPr>
        <p:scale>
          <a:sx n="73" d="100"/>
          <a:sy n="73" d="100"/>
        </p:scale>
        <p:origin x="-1200" y="-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6CC75-FDCE-4BBA-A612-0843FAC6C579}" type="datetimeFigureOut">
              <a:rPr lang="en-GB" smtClean="0"/>
              <a:t>29/06/2017</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3519-21CD-442A-8F47-A78973074758}" type="slidenum">
              <a:rPr lang="en-GB" smtClean="0"/>
              <a:t>‹#›</a:t>
            </a:fld>
            <a:endParaRPr lang="en-GB"/>
          </a:p>
        </p:txBody>
      </p:sp>
    </p:spTree>
    <p:extLst>
      <p:ext uri="{BB962C8B-B14F-4D97-AF65-F5344CB8AC3E}">
        <p14:creationId xmlns:p14="http://schemas.microsoft.com/office/powerpoint/2010/main" val="37990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29/06/2017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5157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29/06/2017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55769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29/06/2017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73734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29/06/2017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060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B7830F-2ADD-4D8A-97B4-B33AAB46818B}" type="datetimeFigureOut">
              <a:rPr lang="en-GB" smtClean="0"/>
              <a:t>29/06/2017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2193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EBB7830F-2ADD-4D8A-97B4-B33AAB46818B}" type="datetimeFigureOut">
              <a:rPr lang="en-GB" smtClean="0"/>
              <a:t>29/06/2017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52062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EBB7830F-2ADD-4D8A-97B4-B33AAB46818B}" type="datetimeFigureOut">
              <a:rPr lang="en-GB" smtClean="0"/>
              <a:t>29/06/2017</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2806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EBB7830F-2ADD-4D8A-97B4-B33AAB46818B}" type="datetimeFigureOut">
              <a:rPr lang="en-GB" smtClean="0"/>
              <a:t>29/06/2017</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31537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B7830F-2ADD-4D8A-97B4-B33AAB46818B}" type="datetimeFigureOut">
              <a:rPr lang="en-GB" smtClean="0"/>
              <a:t>29/06/2017</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5165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29/06/2017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62199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29/06/2017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41497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830F-2ADD-4D8A-97B4-B33AAB46818B}" type="datetimeFigureOut">
              <a:rPr lang="en-GB" smtClean="0"/>
              <a:t>29/06/2017</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C0D8-B153-46EC-B74E-B434FA6E1F09}" type="slidenum">
              <a:rPr lang="en-GB" smtClean="0"/>
              <a:t>‹#›</a:t>
            </a:fld>
            <a:endParaRPr lang="en-GB"/>
          </a:p>
        </p:txBody>
      </p:sp>
    </p:spTree>
    <p:extLst>
      <p:ext uri="{BB962C8B-B14F-4D97-AF65-F5344CB8AC3E}">
        <p14:creationId xmlns:p14="http://schemas.microsoft.com/office/powerpoint/2010/main" val="29987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8815" cy="6858000"/>
          </a:xfrm>
        </p:spPr>
      </p:pic>
    </p:spTree>
    <p:extLst>
      <p:ext uri="{BB962C8B-B14F-4D97-AF65-F5344CB8AC3E}">
        <p14:creationId xmlns:p14="http://schemas.microsoft.com/office/powerpoint/2010/main" val="372627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31640" y="404663"/>
            <a:ext cx="7342131"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lvl="0" eaLnBrk="0" fontAlgn="base" hangingPunct="0">
              <a:spcBef>
                <a:spcPct val="0"/>
              </a:spcBef>
              <a:spcAft>
                <a:spcPct val="0"/>
              </a:spcAf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lang="en-US" altLang="de-DE" sz="3200" dirty="0" smtClean="0">
                <a:latin typeface="Calibri" panose="020F0502020204030204" pitchFamily="34" charset="0"/>
                <a:cs typeface="Times New Roman" panose="02020603050405020304" pitchFamily="18" charset="0"/>
              </a:rPr>
              <a:t>2</a:t>
            </a:r>
            <a:r>
              <a:rPr lang="en-GB" altLang="de-DE" sz="3200" dirty="0" smtClean="0">
                <a:latin typeface="Calibri" panose="020F0502020204030204" pitchFamily="34" charset="0"/>
                <a:cs typeface="Times New Roman" panose="02020603050405020304" pitchFamily="18" charset="0"/>
              </a:rPr>
              <a:t>.</a:t>
            </a:r>
            <a:r>
              <a:rPr lang="bg-BG" altLang="de-DE" sz="3200" dirty="0" smtClean="0">
                <a:latin typeface="Calibri" panose="020F0502020204030204" pitchFamily="34" charset="0"/>
                <a:cs typeface="Times New Roman" panose="02020603050405020304" pitchFamily="18" charset="0"/>
              </a:rPr>
              <a:t>1</a:t>
            </a:r>
            <a:r>
              <a:rPr lang="en-GB" altLang="de-DE" sz="3200" dirty="0" smtClean="0">
                <a:latin typeface="Calibri" panose="020F0502020204030204" pitchFamily="34" charset="0"/>
                <a:cs typeface="Times New Roman" panose="02020603050405020304" pitchFamily="18" charset="0"/>
              </a:rPr>
              <a:t> </a:t>
            </a:r>
            <a:r>
              <a:rPr lang="en-US" altLang="de-DE" sz="3200" dirty="0" smtClean="0">
                <a:latin typeface="Calibri" panose="020F0502020204030204" pitchFamily="34" charset="0"/>
                <a:cs typeface="Times New Roman" panose="02020603050405020304" pitchFamily="18" charset="0"/>
              </a:rPr>
              <a:t>Skambalove (marble game)</a:t>
            </a:r>
            <a:endParaRPr lang="en-GB" altLang="de-DE" sz="3200" dirty="0">
              <a:latin typeface="Calibri" panose="020F0502020204030204" pitchFamily="34" charset="0"/>
              <a:cs typeface="Times New Roman" panose="02020603050405020304" pitchFamily="18" charset="0"/>
            </a:endParaRPr>
          </a:p>
        </p:txBody>
      </p:sp>
      <p:sp>
        <p:nvSpPr>
          <p:cNvPr id="7" name="Textfeld 6"/>
          <p:cNvSpPr txBox="1"/>
          <p:nvPr/>
        </p:nvSpPr>
        <p:spPr>
          <a:xfrm>
            <a:off x="395536" y="1412776"/>
            <a:ext cx="8505655" cy="5170646"/>
          </a:xfrm>
          <a:prstGeom prst="rect">
            <a:avLst/>
          </a:prstGeom>
          <a:noFill/>
        </p:spPr>
        <p:txBody>
          <a:bodyPr wrap="square" rtlCol="0">
            <a:spAutoFit/>
          </a:bodyPr>
          <a:lstStyle/>
          <a:p>
            <a:r>
              <a:rPr lang="en-GB" sz="2400" b="1" cap="small" dirty="0"/>
              <a:t>Objectives</a:t>
            </a:r>
          </a:p>
          <a:p>
            <a:pPr marL="342900" lvl="0" indent="-342900">
              <a:buFont typeface="Arial" pitchFamily="34" charset="0"/>
              <a:buChar char="•"/>
            </a:pPr>
            <a:r>
              <a:rPr lang="en-US" sz="2400" dirty="0"/>
              <a:t>Counting to</a:t>
            </a:r>
            <a:r>
              <a:rPr lang="bg-BG" sz="2400" dirty="0"/>
              <a:t> 36, </a:t>
            </a:r>
            <a:r>
              <a:rPr lang="en-US" sz="2400" dirty="0"/>
              <a:t>by threes;</a:t>
            </a:r>
            <a:endParaRPr lang="bg-BG" sz="2400" dirty="0"/>
          </a:p>
          <a:p>
            <a:pPr marL="342900" lvl="0" indent="-342900">
              <a:buFont typeface="Arial" pitchFamily="34" charset="0"/>
              <a:buChar char="•"/>
            </a:pPr>
            <a:r>
              <a:rPr lang="en-US" sz="2400" dirty="0"/>
              <a:t>Arrangement and comparison of numbers to</a:t>
            </a:r>
            <a:r>
              <a:rPr lang="bg-BG" sz="2400" dirty="0"/>
              <a:t> 36</a:t>
            </a:r>
            <a:r>
              <a:rPr lang="en-US" sz="2400" dirty="0"/>
              <a:t>;</a:t>
            </a:r>
            <a:endParaRPr lang="bg-BG" sz="2400" dirty="0"/>
          </a:p>
          <a:p>
            <a:pPr marL="342900" lvl="0" indent="-342900">
              <a:buFont typeface="Arial" pitchFamily="34" charset="0"/>
              <a:buChar char="•"/>
            </a:pPr>
            <a:r>
              <a:rPr lang="en-US" sz="2400" dirty="0"/>
              <a:t>Summing one-digit and two-digits </a:t>
            </a:r>
            <a:r>
              <a:rPr lang="en-US" sz="2400" dirty="0" smtClean="0"/>
              <a:t>numbers;</a:t>
            </a:r>
            <a:endParaRPr lang="bg-BG" sz="2400" dirty="0"/>
          </a:p>
          <a:p>
            <a:pPr marL="342900" lvl="0" indent="-342900">
              <a:buFont typeface="Arial" pitchFamily="34" charset="0"/>
              <a:buChar char="•"/>
            </a:pPr>
            <a:r>
              <a:rPr lang="en-US" sz="2400" dirty="0"/>
              <a:t>Trajectory of moving objects </a:t>
            </a:r>
            <a:r>
              <a:rPr lang="bg-BG" sz="2400" dirty="0"/>
              <a:t>(</a:t>
            </a:r>
            <a:r>
              <a:rPr lang="en-US" sz="2400" dirty="0"/>
              <a:t>e.g. the length of the trajectory between two points of it</a:t>
            </a:r>
            <a:r>
              <a:rPr lang="bg-BG" sz="2400" dirty="0"/>
              <a:t>);</a:t>
            </a:r>
          </a:p>
          <a:p>
            <a:pPr marL="342900" lvl="0" indent="-342900">
              <a:buFont typeface="Arial" pitchFamily="34" charset="0"/>
              <a:buChar char="•"/>
            </a:pPr>
            <a:r>
              <a:rPr lang="en-US" sz="2400" dirty="0" smtClean="0"/>
              <a:t>Coordinate </a:t>
            </a:r>
            <a:r>
              <a:rPr lang="en-US" sz="2400" dirty="0"/>
              <a:t>system</a:t>
            </a:r>
            <a:r>
              <a:rPr lang="bg-BG" sz="2400" dirty="0"/>
              <a:t>;</a:t>
            </a:r>
          </a:p>
          <a:p>
            <a:pPr marL="342900" lvl="0" indent="-342900">
              <a:buFont typeface="Arial" pitchFamily="34" charset="0"/>
              <a:buChar char="•"/>
            </a:pPr>
            <a:r>
              <a:rPr lang="en-US" sz="2400" dirty="0"/>
              <a:t>Analytic geometry </a:t>
            </a:r>
            <a:r>
              <a:rPr lang="bg-BG" sz="2400" dirty="0"/>
              <a:t>(</a:t>
            </a:r>
            <a:r>
              <a:rPr lang="en-US" sz="2400" dirty="0"/>
              <a:t>e.g. partition of a segment in certain relation</a:t>
            </a:r>
            <a:r>
              <a:rPr lang="bg-BG" sz="2400" dirty="0" smtClean="0"/>
              <a:t>)</a:t>
            </a:r>
            <a:r>
              <a:rPr lang="en-US" sz="2400" dirty="0"/>
              <a:t>.</a:t>
            </a:r>
            <a:endParaRPr lang="bg-BG" sz="2400" dirty="0"/>
          </a:p>
          <a:p>
            <a:r>
              <a:rPr lang="en-US" sz="2400" dirty="0"/>
              <a:t> </a:t>
            </a:r>
            <a:endParaRPr lang="bg-BG" sz="2400" dirty="0"/>
          </a:p>
          <a:p>
            <a:r>
              <a:rPr lang="en-GB" sz="2400" b="1" cap="small" dirty="0" smtClean="0"/>
              <a:t>Tools</a:t>
            </a:r>
            <a:r>
              <a:rPr lang="en-GB" sz="2400" b="1" cap="small" dirty="0"/>
              <a:t>, Materials and Organisation</a:t>
            </a:r>
          </a:p>
          <a:p>
            <a:pPr marL="342900" lvl="0" indent="-342900">
              <a:buFont typeface="Arial" pitchFamily="34" charset="0"/>
              <a:buChar char="•"/>
            </a:pPr>
            <a:r>
              <a:rPr lang="en-US" sz="2400" dirty="0"/>
              <a:t>Each player gets one marble.</a:t>
            </a:r>
            <a:endParaRPr lang="bg-BG" sz="2400" dirty="0"/>
          </a:p>
          <a:p>
            <a:pPr marL="342900" lvl="0" indent="-342900">
              <a:buFont typeface="Arial" pitchFamily="34" charset="0"/>
              <a:buChar char="•"/>
            </a:pPr>
            <a:r>
              <a:rPr lang="en-US" sz="2400" dirty="0" smtClean="0"/>
              <a:t>Draw the field for the game.</a:t>
            </a:r>
          </a:p>
          <a:p>
            <a:endParaRPr lang="de-DE" dirty="0"/>
          </a:p>
        </p:txBody>
      </p:sp>
      <p:pic>
        <p:nvPicPr>
          <p:cNvPr id="6" name="Картина 7" descr="C:\Users\Gogo\Desktop\Balls_of_gla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7"/>
            <a:ext cx="1080120" cy="874965"/>
          </a:xfrm>
          <a:prstGeom prst="rect">
            <a:avLst/>
          </a:prstGeom>
          <a:noFill/>
          <a:ln>
            <a:noFill/>
          </a:ln>
        </p:spPr>
      </p:pic>
    </p:spTree>
    <p:extLst>
      <p:ext uri="{BB962C8B-B14F-4D97-AF65-F5344CB8AC3E}">
        <p14:creationId xmlns:p14="http://schemas.microsoft.com/office/powerpoint/2010/main" val="15156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31640" y="404663"/>
            <a:ext cx="7342131"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lvl="0" eaLnBrk="0" fontAlgn="base" hangingPunct="0">
              <a:spcBef>
                <a:spcPct val="0"/>
              </a:spcBef>
              <a:spcAft>
                <a:spcPct val="0"/>
              </a:spcAf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lang="en-GB" altLang="de-DE" sz="3200" dirty="0" smtClean="0">
                <a:latin typeface="Calibri" panose="020F0502020204030204" pitchFamily="34" charset="0"/>
                <a:cs typeface="Times New Roman" panose="02020603050405020304" pitchFamily="18" charset="0"/>
              </a:rPr>
              <a:t>2.1 </a:t>
            </a:r>
            <a:r>
              <a:rPr lang="en-US" altLang="de-DE" sz="3200" dirty="0">
                <a:latin typeface="Calibri" panose="020F0502020204030204" pitchFamily="34" charset="0"/>
                <a:cs typeface="Times New Roman" panose="02020603050405020304" pitchFamily="18" charset="0"/>
              </a:rPr>
              <a:t>Skambalove</a:t>
            </a:r>
            <a:endParaRPr lang="en-GB" altLang="de-DE" sz="3200" dirty="0">
              <a:latin typeface="Calibri" panose="020F0502020204030204" pitchFamily="34" charset="0"/>
              <a:cs typeface="Times New Roman" panose="02020603050405020304" pitchFamily="18" charset="0"/>
            </a:endParaRPr>
          </a:p>
        </p:txBody>
      </p:sp>
      <p:sp>
        <p:nvSpPr>
          <p:cNvPr id="7" name="Textfeld 6"/>
          <p:cNvSpPr txBox="1"/>
          <p:nvPr/>
        </p:nvSpPr>
        <p:spPr>
          <a:xfrm>
            <a:off x="395536" y="1155004"/>
            <a:ext cx="8505655" cy="5724644"/>
          </a:xfrm>
          <a:prstGeom prst="rect">
            <a:avLst/>
          </a:prstGeom>
          <a:noFill/>
        </p:spPr>
        <p:txBody>
          <a:bodyPr wrap="square" rtlCol="0">
            <a:spAutoFit/>
          </a:bodyPr>
          <a:lstStyle/>
          <a:p>
            <a:r>
              <a:rPr lang="en-GB" sz="2400" b="1" cap="small" dirty="0"/>
              <a:t>Description of the Lesson</a:t>
            </a:r>
          </a:p>
          <a:p>
            <a:r>
              <a:rPr lang="en-GB" sz="2400" b="1" dirty="0"/>
              <a:t>First part of the lesson (15 minutes)</a:t>
            </a:r>
            <a:endParaRPr lang="en-GB" sz="2400" dirty="0"/>
          </a:p>
          <a:p>
            <a:pPr marL="342900" lvl="0" indent="-342900">
              <a:buFont typeface="Arial" pitchFamily="34" charset="0"/>
              <a:buChar char="•"/>
            </a:pPr>
            <a:r>
              <a:rPr lang="en-US" sz="2000" dirty="0" smtClean="0"/>
              <a:t>Gam</a:t>
            </a:r>
            <a:r>
              <a:rPr lang="bg-BG" sz="2000" dirty="0" smtClean="0"/>
              <a:t>е</a:t>
            </a:r>
            <a:r>
              <a:rPr lang="en-US" sz="2000" dirty="0" smtClean="0"/>
              <a:t> area is a rectangle shape on the ground with parameters 3x4m.</a:t>
            </a:r>
          </a:p>
          <a:p>
            <a:pPr marL="342900" lvl="0" indent="-342900">
              <a:buFont typeface="Arial" pitchFamily="34" charset="0"/>
              <a:buChar char="•"/>
            </a:pPr>
            <a:r>
              <a:rPr lang="en-US" sz="2000" dirty="0" smtClean="0"/>
              <a:t>Each player chooses a marble.</a:t>
            </a:r>
          </a:p>
          <a:p>
            <a:pPr marL="342900" lvl="0" indent="-342900">
              <a:buFont typeface="Arial" pitchFamily="34" charset="0"/>
              <a:buChar char="•"/>
            </a:pPr>
            <a:r>
              <a:rPr lang="en-US" sz="2000" dirty="0" smtClean="0"/>
              <a:t>The teacher explains the rules and the game begins. </a:t>
            </a:r>
          </a:p>
          <a:p>
            <a:pPr marL="342900" lvl="0" indent="-342900">
              <a:buFont typeface="Arial" pitchFamily="34" charset="0"/>
              <a:buChar char="•"/>
            </a:pPr>
            <a:r>
              <a:rPr lang="en-US" sz="2000" dirty="0" smtClean="0"/>
              <a:t>Setting the turn of the players.</a:t>
            </a:r>
          </a:p>
          <a:p>
            <a:pPr marL="342900" lvl="0" indent="-342900">
              <a:buFont typeface="Arial" pitchFamily="34" charset="0"/>
              <a:buChar char="•"/>
            </a:pPr>
            <a:r>
              <a:rPr lang="en-US" sz="2000" dirty="0" smtClean="0"/>
              <a:t>Players learn how to count from 1 to 36. </a:t>
            </a:r>
          </a:p>
          <a:p>
            <a:pPr marL="342900" lvl="0" indent="-342900">
              <a:buFont typeface="Arial" pitchFamily="34" charset="0"/>
              <a:buChar char="•"/>
            </a:pPr>
            <a:r>
              <a:rPr lang="en-US" sz="2000" dirty="0" smtClean="0"/>
              <a:t>Players learn the geometric shapes rectangle, circle and sphere. </a:t>
            </a:r>
          </a:p>
          <a:p>
            <a:pPr marL="342900" lvl="0" indent="-342900">
              <a:buFont typeface="Arial" pitchFamily="34" charset="0"/>
              <a:buChar char="•"/>
            </a:pPr>
            <a:r>
              <a:rPr lang="en-US" sz="2000" dirty="0" smtClean="0"/>
              <a:t>Players learn how to sum numbers up to three</a:t>
            </a:r>
            <a:r>
              <a:rPr lang="bg-BG" sz="2000" dirty="0" smtClean="0"/>
              <a:t>.</a:t>
            </a:r>
            <a:r>
              <a:rPr lang="en-US" sz="2000" dirty="0" smtClean="0"/>
              <a:t> </a:t>
            </a:r>
          </a:p>
          <a:p>
            <a:r>
              <a:rPr lang="en-GB" sz="2400" b="1" dirty="0" smtClean="0"/>
              <a:t>Second </a:t>
            </a:r>
            <a:r>
              <a:rPr lang="en-GB" sz="2400" b="1" dirty="0"/>
              <a:t>part of the lesson (30 minutes)</a:t>
            </a:r>
            <a:endParaRPr lang="en-GB" sz="2400" dirty="0"/>
          </a:p>
          <a:p>
            <a:pPr marL="342900" lvl="0" indent="-342900">
              <a:buFont typeface="Arial" pitchFamily="34" charset="0"/>
              <a:buChar char="•"/>
            </a:pPr>
            <a:r>
              <a:rPr lang="en-US" sz="2000" dirty="0" smtClean="0"/>
              <a:t>Hand out the worksheets to each person one.</a:t>
            </a:r>
          </a:p>
          <a:p>
            <a:pPr marL="342900" lvl="0" indent="-342900">
              <a:buFont typeface="Arial" pitchFamily="34" charset="0"/>
              <a:buChar char="•"/>
            </a:pPr>
            <a:r>
              <a:rPr lang="en-US" sz="2000" dirty="0" smtClean="0"/>
              <a:t>Follow the instruction on the worksheet.</a:t>
            </a:r>
          </a:p>
          <a:p>
            <a:r>
              <a:rPr lang="en-GB" sz="2400" b="1" cap="small" dirty="0" smtClean="0"/>
              <a:t>Useful </a:t>
            </a:r>
            <a:r>
              <a:rPr lang="en-GB" sz="2400" b="1" cap="small" dirty="0"/>
              <a:t>Hints</a:t>
            </a:r>
          </a:p>
          <a:p>
            <a:r>
              <a:rPr lang="en-GB" b="1" cap="small" dirty="0"/>
              <a:t>Useful Hints</a:t>
            </a:r>
            <a:endParaRPr lang="bg-BG" b="1" cap="small" dirty="0"/>
          </a:p>
          <a:p>
            <a:pPr lvl="0" algn="just"/>
            <a:r>
              <a:rPr lang="en-US" dirty="0" smtClean="0"/>
              <a:t>At the end of the lesson the worksheet is completed. If the participants cannot read, the teacher has to guide them. If participants have difficulties to count, you have to train – you need more time or you can split the group. The participants </a:t>
            </a:r>
            <a:r>
              <a:rPr lang="en-US" i="1" dirty="0" smtClean="0"/>
              <a:t>have to know to count to 36. </a:t>
            </a:r>
            <a:r>
              <a:rPr lang="en-US" dirty="0" smtClean="0"/>
              <a:t>The participants</a:t>
            </a:r>
            <a:r>
              <a:rPr lang="en-US" i="1" dirty="0" smtClean="0"/>
              <a:t> have to sum numbers in combination to 3 the numbers form 1 to 36.</a:t>
            </a:r>
            <a:endParaRPr lang="de-DE" dirty="0"/>
          </a:p>
        </p:txBody>
      </p:sp>
      <p:pic>
        <p:nvPicPr>
          <p:cNvPr id="5" name="Grafik 4"/>
          <p:cNvPicPr/>
          <p:nvPr/>
        </p:nvPicPr>
        <p:blipFill>
          <a:blip r:embed="rId2" cstate="print">
            <a:extLst>
              <a:ext uri="{28A0092B-C50C-407E-A947-70E740481C1C}">
                <a14:useLocalDpi xmlns:a14="http://schemas.microsoft.com/office/drawing/2010/main"/>
              </a:ext>
            </a:extLst>
          </a:blip>
          <a:stretch>
            <a:fillRect/>
          </a:stretch>
        </p:blipFill>
        <p:spPr>
          <a:xfrm rot="10800000">
            <a:off x="467544" y="404663"/>
            <a:ext cx="792088" cy="720080"/>
          </a:xfrm>
          <a:prstGeom prst="rect">
            <a:avLst/>
          </a:prstGeom>
        </p:spPr>
      </p:pic>
      <p:pic>
        <p:nvPicPr>
          <p:cNvPr id="6" name="Картина 7" descr="C:\Users\Gogo\Desktop\Balls_of_gla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7"/>
            <a:ext cx="1080120" cy="874965"/>
          </a:xfrm>
          <a:prstGeom prst="rect">
            <a:avLst/>
          </a:prstGeom>
          <a:noFill/>
          <a:ln>
            <a:noFill/>
          </a:ln>
        </p:spPr>
      </p:pic>
    </p:spTree>
    <p:extLst>
      <p:ext uri="{BB962C8B-B14F-4D97-AF65-F5344CB8AC3E}">
        <p14:creationId xmlns:p14="http://schemas.microsoft.com/office/powerpoint/2010/main" val="18616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87624" y="338493"/>
            <a:ext cx="7342131"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lvl="0" eaLnBrk="0" fontAlgn="base" hangingPunct="0">
              <a:spcBef>
                <a:spcPct val="0"/>
              </a:spcBef>
              <a:spcAft>
                <a:spcPct val="0"/>
              </a:spcAf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lang="en-GB" altLang="de-DE" sz="3200" dirty="0" smtClean="0">
                <a:latin typeface="Calibri" panose="020F0502020204030204" pitchFamily="34" charset="0"/>
                <a:cs typeface="Times New Roman" panose="02020603050405020304" pitchFamily="18" charset="0"/>
              </a:rPr>
              <a:t>2.1 </a:t>
            </a:r>
            <a:r>
              <a:rPr lang="en-US" altLang="de-DE" sz="3200" dirty="0">
                <a:latin typeface="Calibri" panose="020F0502020204030204" pitchFamily="34" charset="0"/>
                <a:cs typeface="Times New Roman" panose="02020603050405020304" pitchFamily="18" charset="0"/>
              </a:rPr>
              <a:t>Skambalove</a:t>
            </a:r>
            <a:endParaRPr lang="en-GB" altLang="de-DE" sz="3200" dirty="0">
              <a:latin typeface="Calibri" panose="020F0502020204030204" pitchFamily="34" charset="0"/>
              <a:cs typeface="Times New Roman" panose="02020603050405020304" pitchFamily="18" charset="0"/>
            </a:endParaRPr>
          </a:p>
        </p:txBody>
      </p:sp>
      <p:pic>
        <p:nvPicPr>
          <p:cNvPr id="7" name="Картина 7" descr="C:\Users\Gogo\Desktop\Balls_of_gla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080120" cy="874965"/>
          </a:xfrm>
          <a:prstGeom prst="rect">
            <a:avLst/>
          </a:prstGeom>
          <a:noFill/>
          <a:ln>
            <a:noFill/>
          </a:ln>
        </p:spPr>
      </p:pic>
      <p:pic>
        <p:nvPicPr>
          <p:cNvPr id="8" name="Картина 3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65687"/>
            <a:ext cx="2844316" cy="2337048"/>
          </a:xfrm>
          <a:prstGeom prst="rect">
            <a:avLst/>
          </a:prstGeom>
          <a:noFill/>
          <a:ln>
            <a:noFill/>
          </a:ln>
        </p:spPr>
      </p:pic>
      <p:sp>
        <p:nvSpPr>
          <p:cNvPr id="2" name="Rectangle 1"/>
          <p:cNvSpPr/>
          <p:nvPr/>
        </p:nvSpPr>
        <p:spPr>
          <a:xfrm>
            <a:off x="3311860" y="1165687"/>
            <a:ext cx="5436604" cy="2092881"/>
          </a:xfrm>
          <a:prstGeom prst="rect">
            <a:avLst/>
          </a:prstGeom>
        </p:spPr>
        <p:txBody>
          <a:bodyPr wrap="square">
            <a:spAutoFit/>
          </a:bodyPr>
          <a:lstStyle/>
          <a:p>
            <a:r>
              <a:rPr lang="en-GB" b="1" cap="small" dirty="0"/>
              <a:t>Phase 1: Find the playing order</a:t>
            </a:r>
            <a:endParaRPr lang="bg-BG" b="1" cap="small" dirty="0"/>
          </a:p>
          <a:p>
            <a:r>
              <a:rPr lang="en-GB" sz="1600" dirty="0"/>
              <a:t>In the beginning of the game the players stand further from the side of the hole in the rectangular. Each of them tosses his marble towards the hole, aiming to move it as close as possible to it or inside of it. The player whose marble is closest to the hole or gets inside of it begins first. Second in turn is the player with the second in distance marble, etc. This rotation order continues until the end of the game. </a:t>
            </a:r>
            <a:endParaRPr lang="bg-BG" sz="1600" dirty="0"/>
          </a:p>
        </p:txBody>
      </p:sp>
      <p:sp>
        <p:nvSpPr>
          <p:cNvPr id="4" name="Rectangle 3"/>
          <p:cNvSpPr/>
          <p:nvPr/>
        </p:nvSpPr>
        <p:spPr>
          <a:xfrm>
            <a:off x="3347864" y="3356992"/>
            <a:ext cx="5364596" cy="3323987"/>
          </a:xfrm>
          <a:prstGeom prst="rect">
            <a:avLst/>
          </a:prstGeom>
        </p:spPr>
        <p:txBody>
          <a:bodyPr wrap="square">
            <a:spAutoFit/>
          </a:bodyPr>
          <a:lstStyle/>
          <a:p>
            <a:r>
              <a:rPr lang="en-GB" b="1" cap="small" dirty="0"/>
              <a:t>Phase 2: Play Marbles and Earn Points</a:t>
            </a:r>
            <a:endParaRPr lang="bg-BG" b="1" cap="small" dirty="0"/>
          </a:p>
          <a:p>
            <a:r>
              <a:rPr lang="en-GB" sz="1600" dirty="0"/>
              <a:t>After settling the sequence the first task of the players is to place their marbles in the hole. A hit in the hole counts for 3 points. After hitting the hole the player has the right to hit others players’ marbles. Each opponent’s marble hit counts for 3 points. Once after an opponent’s marble is hit, the player has the right to shoot again at opponents‘ marbles or to place his own into the hole. The winner is the one who first manages to achieve 36 points. </a:t>
            </a:r>
            <a:endParaRPr lang="bg-BG" sz="1600" dirty="0"/>
          </a:p>
          <a:p>
            <a:r>
              <a:rPr lang="en-GB" sz="1600" dirty="0"/>
              <a:t>The 33</a:t>
            </a:r>
            <a:r>
              <a:rPr lang="en-GB" sz="1600" baseline="30000" dirty="0"/>
              <a:t>rd</a:t>
            </a:r>
            <a:r>
              <a:rPr lang="en-GB" sz="1600" dirty="0"/>
              <a:t> and the 36</a:t>
            </a:r>
            <a:r>
              <a:rPr lang="en-GB" sz="1600" baseline="30000" dirty="0"/>
              <a:t>th</a:t>
            </a:r>
            <a:r>
              <a:rPr lang="en-GB" sz="1600" dirty="0"/>
              <a:t> point cannot be achieved by hitting the hole, but only by two consequent (directly one after the other) hits on opponents’ marbles. These consequent hits are named „</a:t>
            </a:r>
            <a:r>
              <a:rPr lang="en-GB" sz="1600" i="1" dirty="0"/>
              <a:t>Drankel</a:t>
            </a:r>
            <a:r>
              <a:rPr lang="en-GB" sz="1600" dirty="0"/>
              <a:t>” and „</a:t>
            </a:r>
            <a:r>
              <a:rPr lang="en-GB" sz="1600" i="1" dirty="0"/>
              <a:t>Funkel</a:t>
            </a:r>
            <a:r>
              <a:rPr lang="en-GB" sz="1600" dirty="0"/>
              <a:t>”.</a:t>
            </a:r>
            <a:endParaRPr lang="bg-BG" sz="1600" dirty="0"/>
          </a:p>
        </p:txBody>
      </p:sp>
      <p:pic>
        <p:nvPicPr>
          <p:cNvPr id="9" name="Grafik 1073742048"/>
          <p:cNvPicPr/>
          <p:nvPr/>
        </p:nvPicPr>
        <p:blipFill>
          <a:blip r:embed="rId4" cstate="print">
            <a:extLst>
              <a:ext uri="{28A0092B-C50C-407E-A947-70E740481C1C}">
                <a14:useLocalDpi xmlns:a14="http://schemas.microsoft.com/office/drawing/2010/main" val="0"/>
              </a:ext>
            </a:extLst>
          </a:blip>
          <a:stretch>
            <a:fillRect/>
          </a:stretch>
        </p:blipFill>
        <p:spPr>
          <a:xfrm>
            <a:off x="719572" y="4116014"/>
            <a:ext cx="2506278" cy="1113185"/>
          </a:xfrm>
          <a:prstGeom prst="rect">
            <a:avLst/>
          </a:prstGeom>
        </p:spPr>
      </p:pic>
    </p:spTree>
    <p:extLst>
      <p:ext uri="{BB962C8B-B14F-4D97-AF65-F5344CB8AC3E}">
        <p14:creationId xmlns:p14="http://schemas.microsoft.com/office/powerpoint/2010/main" val="220609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descr="C:\Users\Gogo\Desktop\Balls_of_glas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79507"/>
            <a:ext cx="1080120" cy="874965"/>
          </a:xfrm>
          <a:prstGeom prst="rect">
            <a:avLst/>
          </a:prstGeom>
          <a:noFill/>
          <a:ln>
            <a:noFill/>
          </a:ln>
        </p:spPr>
      </p:pic>
      <p:sp>
        <p:nvSpPr>
          <p:cNvPr id="3" name="Правоъгълник 2"/>
          <p:cNvSpPr/>
          <p:nvPr/>
        </p:nvSpPr>
        <p:spPr>
          <a:xfrm>
            <a:off x="1403648" y="424601"/>
            <a:ext cx="2986715" cy="584775"/>
          </a:xfrm>
          <a:prstGeom prst="rect">
            <a:avLst/>
          </a:prstGeom>
        </p:spPr>
        <p:txBody>
          <a:bodyPr wrap="none">
            <a:spAutoFit/>
          </a:bodyPr>
          <a:lstStyle/>
          <a:p>
            <a:pPr lvl="0" eaLnBrk="0" fontAlgn="base" hangingPunct="0">
              <a:spcBef>
                <a:spcPct val="0"/>
              </a:spcBef>
              <a:spcAft>
                <a:spcPct val="0"/>
              </a:spcAft>
            </a:pPr>
            <a:r>
              <a:rPr lang="en-GB" altLang="de-DE" sz="3200" dirty="0">
                <a:latin typeface="Calibri" panose="020F0502020204030204" pitchFamily="34" charset="0"/>
                <a:cs typeface="Times New Roman" panose="02020603050405020304" pitchFamily="18" charset="0"/>
              </a:rPr>
              <a:t> </a:t>
            </a: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1</a:t>
            </a:r>
            <a:r>
              <a:rPr lang="en-US" altLang="de-DE" sz="3200" dirty="0">
                <a:latin typeface="Calibri" panose="020F0502020204030204" pitchFamily="34" charset="0"/>
                <a:cs typeface="Times New Roman" panose="02020603050405020304" pitchFamily="18" charset="0"/>
              </a:rPr>
              <a:t> Skambalove</a:t>
            </a:r>
            <a:r>
              <a:rPr lang="en-GB" altLang="de-DE" sz="3200" dirty="0">
                <a:latin typeface="Calibri" panose="020F0502020204030204" pitchFamily="34" charset="0"/>
                <a:cs typeface="Times New Roman" panose="02020603050405020304" pitchFamily="18" charset="0"/>
              </a:rPr>
              <a:t> </a:t>
            </a:r>
          </a:p>
        </p:txBody>
      </p:sp>
      <p:sp>
        <p:nvSpPr>
          <p:cNvPr id="4" name="Правоъгълник 3"/>
          <p:cNvSpPr/>
          <p:nvPr/>
        </p:nvSpPr>
        <p:spPr>
          <a:xfrm>
            <a:off x="611004" y="1844824"/>
            <a:ext cx="4648877" cy="4093428"/>
          </a:xfrm>
          <a:prstGeom prst="rect">
            <a:avLst/>
          </a:prstGeom>
        </p:spPr>
        <p:txBody>
          <a:bodyPr wrap="square">
            <a:spAutoFit/>
          </a:bodyPr>
          <a:lstStyle/>
          <a:p>
            <a:r>
              <a:rPr lang="en-US" sz="2000" dirty="0" smtClean="0"/>
              <a:t>At the beginning of the game some of the players with the help of the teacher may try to explain the shape of the playing field and the marble.</a:t>
            </a:r>
            <a:br>
              <a:rPr lang="en-US" sz="2000" dirty="0" smtClean="0"/>
            </a:br>
            <a:r>
              <a:rPr lang="en-US" sz="2000" dirty="0" smtClean="0"/>
              <a:t>If you want to win, you have to make 36 points. Each participant must record and consider his score with the help of the teacher. The score of 36 points can be achieved by at least 12 shots per marble. Each participant can record how many times he throws the marble to make 36 and calculate how many rolls over the "Perfect Game" he has made.</a:t>
            </a:r>
            <a:endParaRPr lang="en-US" sz="2000" dirty="0"/>
          </a:p>
        </p:txBody>
      </p:sp>
      <p:pic>
        <p:nvPicPr>
          <p:cNvPr id="1026" name="Picture 2" descr="C:\Users\PC\Desktop\12_47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882" y="1844824"/>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655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534</Words>
  <Application>Microsoft Office PowerPoint</Application>
  <PresentationFormat>On-screen Show (4:3)</PresentationFormat>
  <Paragraphs>36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Larissa</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MathGAMES –  Numeracy Learning Guidebook Example</dc:title>
  <dc:creator>Roland</dc:creator>
  <cp:lastModifiedBy>Radost</cp:lastModifiedBy>
  <cp:revision>114</cp:revision>
  <dcterms:created xsi:type="dcterms:W3CDTF">2015-10-21T14:12:34Z</dcterms:created>
  <dcterms:modified xsi:type="dcterms:W3CDTF">2017-06-29T13:07:07Z</dcterms:modified>
</cp:coreProperties>
</file>